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69" r:id="rId10"/>
    <p:sldId id="267" r:id="rId11"/>
    <p:sldId id="270" r:id="rId12"/>
    <p:sldId id="271" r:id="rId13"/>
    <p:sldId id="272" r:id="rId14"/>
    <p:sldId id="273" r:id="rId15"/>
    <p:sldId id="26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04A"/>
    <a:srgbClr val="252323"/>
    <a:srgbClr val="F7E1D7"/>
    <a:srgbClr val="00FFCC"/>
    <a:srgbClr val="276FBF"/>
    <a:srgbClr val="2EC4B6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DB504A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DB504A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DB504A"/>
            </a:gs>
            <a:gs pos="100000">
              <a:srgbClr val="276FBF"/>
            </a:gs>
            <a:gs pos="50000">
              <a:srgbClr val="2EC4B6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08/05/2023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5.jp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png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diagramData" Target="../diagrams/data4.xml"/><Relationship Id="rId18" Type="http://schemas.openxmlformats.org/officeDocument/2006/relationships/image" Target="../media/image7.png"/><Relationship Id="rId26" Type="http://schemas.openxmlformats.org/officeDocument/2006/relationships/image" Target="../media/image32.png"/><Relationship Id="rId3" Type="http://schemas.openxmlformats.org/officeDocument/2006/relationships/image" Target="../media/image19.png"/><Relationship Id="rId21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07/relationships/diagramDrawing" Target="../diagrams/drawing4.xml"/><Relationship Id="rId25" Type="http://schemas.openxmlformats.org/officeDocument/2006/relationships/image" Target="../media/image31.svg"/><Relationship Id="rId2" Type="http://schemas.openxmlformats.org/officeDocument/2006/relationships/image" Target="../media/image18.png"/><Relationship Id="rId16" Type="http://schemas.openxmlformats.org/officeDocument/2006/relationships/diagramColors" Target="../diagrams/colors4.xml"/><Relationship Id="rId20" Type="http://schemas.openxmlformats.org/officeDocument/2006/relationships/image" Target="../media/image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24" Type="http://schemas.openxmlformats.org/officeDocument/2006/relationships/image" Target="../media/image30.png"/><Relationship Id="rId32" Type="http://schemas.openxmlformats.org/officeDocument/2006/relationships/image" Target="../media/image2.svg"/><Relationship Id="rId5" Type="http://schemas.openxmlformats.org/officeDocument/2006/relationships/image" Target="../media/image21.png"/><Relationship Id="rId15" Type="http://schemas.openxmlformats.org/officeDocument/2006/relationships/diagramQuickStyle" Target="../diagrams/quickStyle4.xml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6.svg"/><Relationship Id="rId19" Type="http://schemas.openxmlformats.org/officeDocument/2006/relationships/image" Target="../media/image8.png"/><Relationship Id="rId31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diagramLayout" Target="../diagrams/layout4.xml"/><Relationship Id="rId22" Type="http://schemas.openxmlformats.org/officeDocument/2006/relationships/image" Target="../media/image11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8.png"/><Relationship Id="rId3" Type="http://schemas.openxmlformats.org/officeDocument/2006/relationships/image" Target="../media/image38.svg"/><Relationship Id="rId21" Type="http://schemas.openxmlformats.org/officeDocument/2006/relationships/diagramLayout" Target="../diagrams/layout5.xml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diagramData" Target="../diagrams/data5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microsoft.com/office/2007/relationships/diagramDrawing" Target="../diagrams/drawing5.xml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diagramColors" Target="../diagrams/colors5.xml"/><Relationship Id="rId28" Type="http://schemas.openxmlformats.org/officeDocument/2006/relationships/image" Target="../media/image10.pn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diagramQuickStyle" Target="../diagrams/quickStyle5.xml"/><Relationship Id="rId2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2778110" y="2457963"/>
            <a:ext cx="6635776" cy="184802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3959630" y="279399"/>
            <a:ext cx="4272742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3491347" y="4892499"/>
            <a:ext cx="5209307" cy="159205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51A5B-4BED-ECC6-2906-C752629B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880" y="271254"/>
            <a:ext cx="3932237" cy="16002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dirty="0" err="1"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dirty="0">
              <a:latin typeface="+mn-lt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6428" y="2585948"/>
            <a:ext cx="5799139" cy="1592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D0E7-1B33-5D71-5B21-47401BB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7909" y="4811534"/>
            <a:ext cx="4856178" cy="1753986"/>
          </a:xfrm>
        </p:spPr>
        <p:txBody>
          <a:bodyPr anchor="ctr"/>
          <a:lstStyle/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Universit</a:t>
            </a:r>
            <a:r>
              <a:rPr lang="it-IT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à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di Pisa</a:t>
            </a:r>
          </a:p>
          <a:p>
            <a:pPr algn="ctr"/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10" y="865910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1347" y="865910"/>
            <a:ext cx="1005544" cy="10055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759051" y="442338"/>
            <a:ext cx="2185711" cy="1253940"/>
          </a:xfrm>
          <a:prstGeom prst="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938" y="514585"/>
            <a:ext cx="2093935" cy="1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6BA9A-41A3-6369-B628-C5BF4749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Flussi di cassa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851FA5F-EC70-0B19-2D18-ACBE947F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9A74CB-ED56-DAB9-2BEF-CE51D092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1690688"/>
            <a:ext cx="5157787" cy="3684588"/>
          </a:xfrm>
        </p:spPr>
        <p:txBody>
          <a:bodyPr anchor="ctr"/>
          <a:lstStyle/>
          <a:p>
            <a:pPr algn="ctr"/>
            <a:r>
              <a:rPr lang="en-US" dirty="0"/>
              <a:t>(FOTO)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Flussi</a:t>
            </a:r>
            <a:r>
              <a:rPr lang="en-US" dirty="0"/>
              <a:t> di </a:t>
            </a:r>
            <a:r>
              <a:rPr lang="en-US" dirty="0" err="1"/>
              <a:t>Cassa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oven, stove&#10;&#10;Description automatically generated">
            <a:extLst>
              <a:ext uri="{FF2B5EF4-FFF2-40B4-BE49-F238E27FC236}">
                <a16:creationId xmlns:a16="http://schemas.microsoft.com/office/drawing/2014/main" id="{C9D687D5-F969-C189-0443-D14785A5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3" y="3917562"/>
            <a:ext cx="2432772" cy="1611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 descr="A road with buildings on the side&#10;&#10;Description automatically generated with low confidence">
            <a:extLst>
              <a:ext uri="{FF2B5EF4-FFF2-40B4-BE49-F238E27FC236}">
                <a16:creationId xmlns:a16="http://schemas.microsoft.com/office/drawing/2014/main" id="{66BFAEC2-A7DE-98C1-932C-D0CE1B09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5" r="54644" b="14099"/>
          <a:stretch/>
        </p:blipFill>
        <p:spPr>
          <a:xfrm>
            <a:off x="1217756" y="4388361"/>
            <a:ext cx="2626384" cy="1670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7" y="550866"/>
            <a:ext cx="1619596" cy="161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F8FB2E2-3DA1-9E48-3A6D-1BD9FCCD1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3" y="1552565"/>
            <a:ext cx="1843298" cy="1387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4645429" y="219824"/>
            <a:ext cx="2901142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987677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88609" y="1057259"/>
            <a:ext cx="1005249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1893858" y="1686488"/>
            <a:ext cx="3225398" cy="11200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capitali</a:t>
            </a:r>
            <a:r>
              <a:rPr lang="en-US" dirty="0">
                <a:solidFill>
                  <a:srgbClr val="252323"/>
                </a:solidFill>
              </a:rPr>
              <a:t>, in </a:t>
            </a:r>
            <a:r>
              <a:rPr lang="en-US" dirty="0" err="1">
                <a:solidFill>
                  <a:srgbClr val="252323"/>
                </a:solidFill>
              </a:rPr>
              <a:t>particolare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s.p.a</a:t>
            </a:r>
            <a:r>
              <a:rPr lang="en-US" dirty="0">
                <a:solidFill>
                  <a:srgbClr val="252323"/>
                </a:solidFill>
              </a:rPr>
              <a:t>. (</a:t>
            </a:r>
            <a:r>
              <a:rPr lang="en-US" dirty="0" err="1">
                <a:solidFill>
                  <a:srgbClr val="252323"/>
                </a:solidFill>
              </a:rPr>
              <a:t>societ</a:t>
            </a:r>
            <a:r>
              <a:rPr lang="it-IT" dirty="0">
                <a:solidFill>
                  <a:srgbClr val="252323"/>
                </a:solidFill>
              </a:rPr>
              <a:t>à</a:t>
            </a:r>
            <a:r>
              <a:rPr lang="en-US" dirty="0">
                <a:solidFill>
                  <a:srgbClr val="252323"/>
                </a:solidFill>
              </a:rPr>
              <a:t> per </a:t>
            </a:r>
            <a:r>
              <a:rPr lang="en-US" dirty="0" err="1">
                <a:solidFill>
                  <a:srgbClr val="252323"/>
                </a:solidFill>
              </a:rPr>
              <a:t>azioni</a:t>
            </a:r>
            <a:r>
              <a:rPr lang="en-US" dirty="0">
                <a:solidFill>
                  <a:srgbClr val="252323"/>
                </a:solidFill>
              </a:rPr>
              <a:t>), di </a:t>
            </a:r>
            <a:r>
              <a:rPr lang="en-US" dirty="0" err="1">
                <a:solidFill>
                  <a:srgbClr val="252323"/>
                </a:solidFill>
              </a:rPr>
              <a:t>grandi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dimensioni</a:t>
            </a:r>
            <a:endParaRPr lang="it-IT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88610" y="3263178"/>
            <a:ext cx="2036027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2924637" y="3889503"/>
            <a:ext cx="2194619" cy="110140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600" dirty="0">
                <a:solidFill>
                  <a:srgbClr val="252323"/>
                </a:solidFill>
              </a:rPr>
            </a:br>
            <a:r>
              <a:rPr lang="it-IT" sz="16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6873339" y="2545408"/>
            <a:ext cx="2901142" cy="71777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52323"/>
                </a:solidFill>
              </a:rPr>
              <a:t>L</a:t>
            </a:r>
            <a:r>
              <a:rPr lang="it-IT" dirty="0" err="1">
                <a:solidFill>
                  <a:srgbClr val="252323"/>
                </a:solidFill>
              </a:rPr>
              <a:t>eader</a:t>
            </a:r>
            <a:r>
              <a:rPr lang="it-IT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9753247" y="1920126"/>
            <a:ext cx="1194615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9997265" y="4198467"/>
            <a:ext cx="1336431" cy="62528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6771867" y="4823749"/>
            <a:ext cx="3225398" cy="1280229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52323"/>
                </a:solidFill>
              </a:rPr>
              <a:t>Principalmente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indirizzati</a:t>
            </a:r>
            <a:r>
              <a:rPr lang="en-US" dirty="0">
                <a:solidFill>
                  <a:srgbClr val="252323"/>
                </a:solidFill>
              </a:rPr>
              <a:t> verso la </a:t>
            </a:r>
            <a:r>
              <a:rPr lang="en-US" dirty="0" err="1">
                <a:solidFill>
                  <a:srgbClr val="252323"/>
                </a:solidFill>
              </a:rPr>
              <a:t>distribuzione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presso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rivenditori</a:t>
            </a:r>
            <a:r>
              <a:rPr lang="en-US" dirty="0">
                <a:solidFill>
                  <a:srgbClr val="252323"/>
                </a:solidFill>
              </a:rPr>
              <a:t>, </a:t>
            </a:r>
            <a:r>
              <a:rPr lang="en-US" dirty="0" err="1">
                <a:solidFill>
                  <a:srgbClr val="252323"/>
                </a:solidFill>
              </a:rPr>
              <a:t>quali</a:t>
            </a:r>
            <a:r>
              <a:rPr lang="en-US" dirty="0">
                <a:solidFill>
                  <a:srgbClr val="252323"/>
                </a:solidFill>
              </a:rPr>
              <a:t> </a:t>
            </a:r>
            <a:r>
              <a:rPr lang="en-US" dirty="0" err="1">
                <a:solidFill>
                  <a:srgbClr val="252323"/>
                </a:solidFill>
              </a:rPr>
              <a:t>negozi</a:t>
            </a:r>
            <a:r>
              <a:rPr lang="en-US" dirty="0">
                <a:solidFill>
                  <a:srgbClr val="252323"/>
                </a:solidFill>
              </a:rPr>
              <a:t> di </a:t>
            </a:r>
            <a:r>
              <a:rPr lang="en-US" dirty="0" err="1">
                <a:solidFill>
                  <a:srgbClr val="252323"/>
                </a:solidFill>
              </a:rPr>
              <a:t>arredamenti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5282" y="3043925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81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3670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720" y="3496784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3207" y="1988793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Ermano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8596" y="3022600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96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71" y="3484219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1287" y="4258115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8031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4246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0" y="3505544"/>
            <a:ext cx="235646" cy="358001"/>
          </a:xfrm>
          <a:prstGeom prst="rect">
            <a:avLst/>
          </a:prstGeom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56754ED6-ACD8-091C-56EB-F288DAA94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11789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C2129654-43F9-24DD-5A4C-B963F73C6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00849BC0-EAD5-B369-94EA-BE7CE3657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4B112728-6DCB-A6D0-332E-124D8D9151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AEC067EC-40D2-BFA2-594B-1F9BCFD2C8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17CB3D40-FB02-6248-4087-9BAD059EE2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8281" y="1707602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4041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5" y="3484219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1222" y="4242025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966" y="401772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4181" y="336504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5" y="3489454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1427" y="1676915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7187" y="3359809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91" y="3484219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816" y="4258115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6560" y="4033812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775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79" y="3505544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893" y="1930016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5653" y="3381134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57" y="3505544"/>
            <a:ext cx="235646" cy="3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1662735"/>
            <a:ext cx="8150694" cy="4351338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365760" y="1662733"/>
            <a:ext cx="2676698" cy="4351339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…</a:t>
            </a:r>
            <a:endParaRPr lang="it-IT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A343D1B-7A2A-9E6F-1F70-CB6FC4710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729919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60A2C05-A4C4-0A1C-0F47-8B40D26FD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08FD923-7B0E-2D61-8A90-4DEA6A858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D17E2813-CC49-8B3B-7F44-DB3C4CD2C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6DA5A07C-C2DF-FBD0-2BB1-EB5BC6E41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A760747-0E6B-0966-B0CE-1A9B5ED4A1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622D1E6A-3B2E-C74F-3EEB-095062156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05" y="4841832"/>
            <a:ext cx="921679" cy="92167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EB54C602-4469-28ED-16AF-15D65067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2" y="3770545"/>
            <a:ext cx="859917" cy="859917"/>
          </a:xfrm>
          <a:prstGeom prst="rect">
            <a:avLst/>
          </a:prstGeom>
        </p:spPr>
      </p:pic>
      <p:pic>
        <p:nvPicPr>
          <p:cNvPr id="28" name="Picture 27" descr="Logo, icon, company name&#10;&#10;Description automatically generated">
            <a:extLst>
              <a:ext uri="{FF2B5EF4-FFF2-40B4-BE49-F238E27FC236}">
                <a16:creationId xmlns:a16="http://schemas.microsoft.com/office/drawing/2014/main" id="{3D975A05-458F-4A37-780D-94D52630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48" y="2578236"/>
            <a:ext cx="882501" cy="882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F6329016-FC89-8ADE-BE06-06487A974CAC}"/>
              </a:ext>
            </a:extLst>
          </p:cNvPr>
          <p:cNvSpPr/>
          <p:nvPr/>
        </p:nvSpPr>
        <p:spPr>
          <a:xfrm>
            <a:off x="6269152" y="1465048"/>
            <a:ext cx="867988" cy="7996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94EE39-0665-2FFB-C5F6-1FF2B9AE75D2}"/>
              </a:ext>
            </a:extLst>
          </p:cNvPr>
          <p:cNvSpPr/>
          <p:nvPr/>
        </p:nvSpPr>
        <p:spPr>
          <a:xfrm>
            <a:off x="6492557" y="1654303"/>
            <a:ext cx="421178" cy="4211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820957" y="201838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8103" y="2109146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4391094" y="3173044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890" y="3366330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4415186" y="549595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4149" y="566118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5820957" y="437271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0681" y="457627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5228012" y="26138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D2BC-FFD4-A294-266C-8C5F38370F0F}"/>
              </a:ext>
            </a:extLst>
          </p:cNvPr>
          <p:cNvSpPr/>
          <p:nvPr/>
        </p:nvSpPr>
        <p:spPr>
          <a:xfrm>
            <a:off x="8627894" y="1465048"/>
            <a:ext cx="2676698" cy="467724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…</a:t>
            </a:r>
            <a:endParaRPr lang="it-IT"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8C10FA62-E96B-1BB5-0F38-51554A238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8968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317C8DD0-3E88-B602-2FF3-76F7CE3AA3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FF161BF-9E79-32DE-58B1-0F07D1A345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C3C336C7-98E0-E086-81A5-3967BA5B39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43D6E10-3D3A-D7F9-7995-1DA08A664E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2E4B4B1-5582-93E9-F2D0-9E2382B560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F0FB2B9-9D85-32D2-EF62-372AE65D59D7}"/>
              </a:ext>
            </a:extLst>
          </p:cNvPr>
          <p:cNvSpPr/>
          <p:nvPr/>
        </p:nvSpPr>
        <p:spPr>
          <a:xfrm>
            <a:off x="1633016" y="2264736"/>
            <a:ext cx="1064029" cy="318853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5D01CD64-FEC3-A9EE-D49A-DD3CE78A14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16" y="2366785"/>
            <a:ext cx="754027" cy="754027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346018" y="3162937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763" y="3342790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2132309" y="3162937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9457" y="3259926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1318681" y="392965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38562" y="4013903"/>
            <a:ext cx="1341006" cy="477830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E21462A8-C1DC-BB4C-0CAC-B8B64BDE66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73" y="4478960"/>
            <a:ext cx="1073543" cy="107354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1C5A5CE-BDE0-1BD6-06AC-07B73C7328FF}"/>
              </a:ext>
            </a:extLst>
          </p:cNvPr>
          <p:cNvSpPr/>
          <p:nvPr/>
        </p:nvSpPr>
        <p:spPr>
          <a:xfrm>
            <a:off x="1180407" y="1482282"/>
            <a:ext cx="1908886" cy="54372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681ECC0C-F14B-DFC4-770E-5B42208E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89119" y="1533761"/>
            <a:ext cx="1655019" cy="454357"/>
          </a:xfr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C7A4-E70E-99D0-3DF1-653A0F35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Sistema di Governance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BAE45-3540-4CC4-1590-F478FC0F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19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(da analizzare e schematizzare) Elica S.p.A. ha aderito al Codice di Corporate Governance di Borsa Italiana, adottando un sistema di governo in linea con le best practice nazionali ed internazionali per la propria </a:t>
            </a:r>
            <a:r>
              <a:rPr lang="it-IT" sz="1800" b="0" i="1" dirty="0">
                <a:solidFill>
                  <a:srgbClr val="212529"/>
                </a:solidFill>
                <a:effectLst/>
                <a:latin typeface="Gotham"/>
              </a:rPr>
              <a:t>Corporate Governance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.</a:t>
            </a:r>
          </a:p>
          <a:p>
            <a:pPr marL="0" indent="0">
              <a:buNone/>
            </a:pP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L’azienda ha impiegato un modello di amministrazione e controllo di stampo tradizionale: la gestione aziendale è esercitata da un Consiglio di Amministrazione coadiuvato da Comitati </a:t>
            </a:r>
            <a:r>
              <a:rPr lang="it-IT" sz="1800" b="0" i="0" dirty="0" err="1">
                <a:solidFill>
                  <a:srgbClr val="212529"/>
                </a:solidFill>
                <a:effectLst/>
                <a:latin typeface="Gotham"/>
              </a:rPr>
              <a:t>endoconsiliari</a:t>
            </a:r>
            <a:r>
              <a:rPr lang="it-IT" sz="1800" b="0" i="0" dirty="0">
                <a:solidFill>
                  <a:srgbClr val="212529"/>
                </a:solidFill>
                <a:effectLst/>
                <a:latin typeface="Gotham"/>
              </a:rPr>
              <a:t> (un Comitato per le Nomine e per la Remunerazione e un Comitato per il Controllo, Rischi e Sostenibilità), mentre le funzioni di vigilanza vengono svolte da un Collegio Sindacale.</a:t>
            </a:r>
          </a:p>
          <a:p>
            <a:pPr marL="0" indent="0">
              <a:buNone/>
            </a:pPr>
            <a:endParaRPr lang="it-IT" sz="1800" dirty="0">
              <a:solidFill>
                <a:srgbClr val="212529"/>
              </a:solidFill>
              <a:latin typeface="Gotham"/>
            </a:endParaRPr>
          </a:p>
          <a:p>
            <a:pPr marL="0" indent="0">
              <a:buNone/>
            </a:pPr>
            <a:r>
              <a:rPr lang="it-IT" sz="1800" dirty="0">
                <a:solidFill>
                  <a:srgbClr val="212529"/>
                </a:solidFill>
                <a:latin typeface="Gotham"/>
              </a:rPr>
              <a:t>(da elencare i più</a:t>
            </a:r>
            <a:r>
              <a:rPr lang="en-US" sz="1800" dirty="0">
                <a:solidFill>
                  <a:srgbClr val="212529"/>
                </a:solidFill>
                <a:latin typeface="Gotham"/>
              </a:rPr>
              <a:t> </a:t>
            </a:r>
            <a:r>
              <a:rPr lang="en-US" sz="1800" dirty="0" err="1">
                <a:solidFill>
                  <a:srgbClr val="212529"/>
                </a:solidFill>
                <a:latin typeface="Gotham"/>
              </a:rPr>
              <a:t>importanti</a:t>
            </a:r>
            <a:r>
              <a:rPr lang="it-IT" sz="1800" dirty="0">
                <a:solidFill>
                  <a:srgbClr val="212529"/>
                </a:solidFill>
                <a:latin typeface="Gotham"/>
              </a:rPr>
              <a:t>)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CONSIGLIO DI AMMINISTRAZIONE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COLLEGIO SINDACALE</a:t>
            </a:r>
          </a:p>
          <a:p>
            <a:pPr marL="0" indent="0">
              <a:buNone/>
            </a:pPr>
            <a:r>
              <a:rPr lang="it-IT" sz="1600" b="0" i="0" cap="all" dirty="0">
                <a:effectLst/>
                <a:latin typeface="Gotham"/>
              </a:rPr>
              <a:t>COMITATI</a:t>
            </a:r>
            <a:endParaRPr lang="it-IT" sz="1200" b="0" i="0" cap="all" dirty="0">
              <a:effectLst/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 rot="10800000"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73330D-FB36-EE6C-4B73-27AE42A4B0A0}"/>
              </a:ext>
            </a:extLst>
          </p:cNvPr>
          <p:cNvSpPr txBox="1"/>
          <p:nvPr/>
        </p:nvSpPr>
        <p:spPr>
          <a:xfrm>
            <a:off x="8720833" y="2499355"/>
            <a:ext cx="173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8E50DE-BA4A-5363-52A2-8E0B9510CB8F}"/>
              </a:ext>
            </a:extLst>
          </p:cNvPr>
          <p:cNvSpPr txBox="1"/>
          <p:nvPr/>
        </p:nvSpPr>
        <p:spPr>
          <a:xfrm>
            <a:off x="5214101" y="2176823"/>
            <a:ext cx="1733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E60705-CE7C-0E01-5CD2-FEDC9A86BAD9}"/>
              </a:ext>
            </a:extLst>
          </p:cNvPr>
          <p:cNvSpPr txBox="1"/>
          <p:nvPr/>
        </p:nvSpPr>
        <p:spPr>
          <a:xfrm>
            <a:off x="3512004" y="3763980"/>
            <a:ext cx="1658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Ricerca e sviluppo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Competenze tecniche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Infrastrutture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Marchio e reputazione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57A76C-2ECA-E2E9-77EA-5AF36FCB9DF8}"/>
              </a:ext>
            </a:extLst>
          </p:cNvPr>
          <p:cNvSpPr txBox="1"/>
          <p:nvPr/>
        </p:nvSpPr>
        <p:spPr>
          <a:xfrm>
            <a:off x="6966866" y="3738547"/>
            <a:ext cx="173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AC7308-23D0-4CBB-0221-45646BB218DC}"/>
              </a:ext>
            </a:extLst>
          </p:cNvPr>
          <p:cNvSpPr txBox="1"/>
          <p:nvPr/>
        </p:nvSpPr>
        <p:spPr>
          <a:xfrm>
            <a:off x="6924003" y="2019605"/>
            <a:ext cx="1819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100" b="0" i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DE6CB-110B-CBC5-8096-5033B92E7DD6}"/>
              </a:ext>
            </a:extLst>
          </p:cNvPr>
          <p:cNvSpPr txBox="1"/>
          <p:nvPr/>
        </p:nvSpPr>
        <p:spPr>
          <a:xfrm>
            <a:off x="1932167" y="5030662"/>
            <a:ext cx="2240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rgbClr val="276F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200" b="0" i="0" dirty="0">
              <a:solidFill>
                <a:srgbClr val="276F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37938B84-5563-E1CF-E1EA-8C08356F7556}"/>
              </a:ext>
            </a:extLst>
          </p:cNvPr>
          <p:cNvSpPr txBox="1"/>
          <p:nvPr/>
        </p:nvSpPr>
        <p:spPr>
          <a:xfrm>
            <a:off x="5360080" y="4986344"/>
            <a:ext cx="2678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</a:p>
          <a:p>
            <a:endParaRPr lang="it-IT" dirty="0"/>
          </a:p>
        </p:txBody>
      </p:sp>
      <p:sp>
        <p:nvSpPr>
          <p:cNvPr id="1047" name="CasellaDiTesto 1046">
            <a:extLst>
              <a:ext uri="{FF2B5EF4-FFF2-40B4-BE49-F238E27FC236}">
                <a16:creationId xmlns:a16="http://schemas.microsoft.com/office/drawing/2014/main" id="{6A362049-D5B5-1EFD-E2F6-B70D51D3C6E3}"/>
              </a:ext>
            </a:extLst>
          </p:cNvPr>
          <p:cNvSpPr txBox="1"/>
          <p:nvPr/>
        </p:nvSpPr>
        <p:spPr>
          <a:xfrm>
            <a:off x="3504898" y="1690815"/>
            <a:ext cx="175486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1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  <a:p>
            <a:endParaRPr lang="it-IT" sz="1200" dirty="0"/>
          </a:p>
        </p:txBody>
      </p:sp>
      <p:sp>
        <p:nvSpPr>
          <p:cNvPr id="1048" name="CasellaDiTesto 1047">
            <a:extLst>
              <a:ext uri="{FF2B5EF4-FFF2-40B4-BE49-F238E27FC236}">
                <a16:creationId xmlns:a16="http://schemas.microsoft.com/office/drawing/2014/main" id="{B1614725-E266-7CFE-07E7-623F898DDD1E}"/>
              </a:ext>
            </a:extLst>
          </p:cNvPr>
          <p:cNvSpPr txBox="1"/>
          <p:nvPr/>
        </p:nvSpPr>
        <p:spPr>
          <a:xfrm>
            <a:off x="1975190" y="2007210"/>
            <a:ext cx="14086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  <a:p>
            <a:endParaRPr lang="it-IT" sz="1100" dirty="0"/>
          </a:p>
        </p:txBody>
      </p:sp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91766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2303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I Due Moschettieri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Sistema di Governance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Flussi di cassa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Oma Toma</cp:lastModifiedBy>
  <cp:revision>141</cp:revision>
  <dcterms:created xsi:type="dcterms:W3CDTF">2023-05-01T09:13:01Z</dcterms:created>
  <dcterms:modified xsi:type="dcterms:W3CDTF">2023-05-08T17:05:39Z</dcterms:modified>
</cp:coreProperties>
</file>